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1060" r:id="rId2"/>
    <p:sldId id="1061" r:id="rId3"/>
  </p:sldIdLst>
  <p:sldSz cx="6858000" cy="9906000" type="A4"/>
  <p:notesSz cx="6858000" cy="9144000"/>
  <p:embeddedFontLst>
    <p:embeddedFont>
      <p:font typeface="Arial Narrow" panose="020B0604020202020204" pitchFamily="34" charset="0"/>
      <p:regular r:id="rId4"/>
      <p:bold r:id="rId5"/>
      <p:italic r:id="rId6"/>
      <p:boldItalic r:id="rId7"/>
    </p:embeddedFont>
    <p:embeddedFont>
      <p:font typeface="Barlow Condensed Light" panose="020F0302020204030204" pitchFamily="34" charset="0"/>
      <p:regular r:id="rId8"/>
      <p:italic r:id="rId9"/>
    </p:embeddedFont>
    <p:embeddedFont>
      <p:font typeface="Barlow Condensed SemiBold" panose="020F050202020403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200" d="100"/>
          <a:sy n="200" d="100"/>
        </p:scale>
        <p:origin x="1040" y="-3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06D1B0-127B-4005-B5F7-E819E31E2A41}"/>
              </a:ext>
            </a:extLst>
          </p:cNvPr>
          <p:cNvSpPr txBox="1"/>
          <p:nvPr/>
        </p:nvSpPr>
        <p:spPr>
          <a:xfrm>
            <a:off x="6161646" y="9549797"/>
            <a:ext cx="774571" cy="180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73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© Hello Driven Pty Ltd</a:t>
            </a:r>
          </a:p>
        </p:txBody>
      </p:sp>
    </p:spTree>
    <p:extLst>
      <p:ext uri="{BB962C8B-B14F-4D97-AF65-F5344CB8AC3E}">
        <p14:creationId xmlns:p14="http://schemas.microsoft.com/office/powerpoint/2010/main" val="394867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82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10"/>
            <a:ext cx="1543050" cy="8452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10"/>
            <a:ext cx="4514850" cy="8452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0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12FF321-307E-4F17-863A-753700EA4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RT Dark Blue Header Background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9E7171-1466-40A0-9DBF-39C919031F3A}"/>
              </a:ext>
            </a:extLst>
          </p:cNvPr>
          <p:cNvSpPr txBox="1"/>
          <p:nvPr/>
        </p:nvSpPr>
        <p:spPr>
          <a:xfrm>
            <a:off x="6159818" y="9549799"/>
            <a:ext cx="774571" cy="180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73" dirty="0">
                <a:solidFill>
                  <a:schemeClr val="accent3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© Hello Driven Pty Ltd</a:t>
            </a:r>
          </a:p>
        </p:txBody>
      </p:sp>
    </p:spTree>
    <p:extLst>
      <p:ext uri="{BB962C8B-B14F-4D97-AF65-F5344CB8AC3E}">
        <p14:creationId xmlns:p14="http://schemas.microsoft.com/office/powerpoint/2010/main" val="255380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3077296"/>
            <a:ext cx="5829300" cy="2123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1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52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2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32"/>
            <a:ext cx="5829300" cy="1967442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9"/>
            <a:ext cx="5829300" cy="216693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2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2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37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49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61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74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79986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698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85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12"/>
            <a:ext cx="3028950" cy="653750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12"/>
            <a:ext cx="3028950" cy="653750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64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9"/>
            <a:ext cx="3030141" cy="92410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24" indent="0">
              <a:buNone/>
              <a:defRPr sz="1125" b="1"/>
            </a:lvl2pPr>
            <a:lvl3pPr marL="514247" indent="0">
              <a:buNone/>
              <a:defRPr sz="1013" b="1"/>
            </a:lvl3pPr>
            <a:lvl4pPr marL="771371" indent="0">
              <a:buNone/>
              <a:defRPr sz="900" b="1"/>
            </a:lvl4pPr>
            <a:lvl5pPr marL="1028495" indent="0">
              <a:buNone/>
              <a:defRPr sz="900" b="1"/>
            </a:lvl5pPr>
            <a:lvl6pPr marL="1285619" indent="0">
              <a:buNone/>
              <a:defRPr sz="900" b="1"/>
            </a:lvl6pPr>
            <a:lvl7pPr marL="1542742" indent="0">
              <a:buNone/>
              <a:defRPr sz="900" b="1"/>
            </a:lvl7pPr>
            <a:lvl8pPr marL="1799866" indent="0">
              <a:buNone/>
              <a:defRPr sz="900" b="1"/>
            </a:lvl8pPr>
            <a:lvl9pPr marL="20569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8"/>
            <a:ext cx="3030141" cy="570741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5" y="2217389"/>
            <a:ext cx="3031331" cy="92410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24" indent="0">
              <a:buNone/>
              <a:defRPr sz="1125" b="1"/>
            </a:lvl2pPr>
            <a:lvl3pPr marL="514247" indent="0">
              <a:buNone/>
              <a:defRPr sz="1013" b="1"/>
            </a:lvl3pPr>
            <a:lvl4pPr marL="771371" indent="0">
              <a:buNone/>
              <a:defRPr sz="900" b="1"/>
            </a:lvl4pPr>
            <a:lvl5pPr marL="1028495" indent="0">
              <a:buNone/>
              <a:defRPr sz="900" b="1"/>
            </a:lvl5pPr>
            <a:lvl6pPr marL="1285619" indent="0">
              <a:buNone/>
              <a:defRPr sz="900" b="1"/>
            </a:lvl6pPr>
            <a:lvl7pPr marL="1542742" indent="0">
              <a:buNone/>
              <a:defRPr sz="900" b="1"/>
            </a:lvl7pPr>
            <a:lvl8pPr marL="1799866" indent="0">
              <a:buNone/>
              <a:defRPr sz="900" b="1"/>
            </a:lvl8pPr>
            <a:lvl9pPr marL="20569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5" y="3141488"/>
            <a:ext cx="3031331" cy="570741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84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46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53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6" y="394409"/>
            <a:ext cx="2256235" cy="167851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94417"/>
            <a:ext cx="3833812" cy="8454496"/>
          </a:xfrm>
        </p:spPr>
        <p:txBody>
          <a:bodyPr/>
          <a:lstStyle>
            <a:lvl1pPr>
              <a:defRPr sz="1799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6" y="2072929"/>
            <a:ext cx="2256235" cy="6775980"/>
          </a:xfrm>
        </p:spPr>
        <p:txBody>
          <a:bodyPr/>
          <a:lstStyle>
            <a:lvl1pPr marL="0" indent="0">
              <a:buNone/>
              <a:defRPr sz="788"/>
            </a:lvl1pPr>
            <a:lvl2pPr marL="257124" indent="0">
              <a:buNone/>
              <a:defRPr sz="675"/>
            </a:lvl2pPr>
            <a:lvl3pPr marL="514247" indent="0">
              <a:buNone/>
              <a:defRPr sz="563"/>
            </a:lvl3pPr>
            <a:lvl4pPr marL="771371" indent="0">
              <a:buNone/>
              <a:defRPr sz="506"/>
            </a:lvl4pPr>
            <a:lvl5pPr marL="1028495" indent="0">
              <a:buNone/>
              <a:defRPr sz="506"/>
            </a:lvl5pPr>
            <a:lvl6pPr marL="1285619" indent="0">
              <a:buNone/>
              <a:defRPr sz="506"/>
            </a:lvl6pPr>
            <a:lvl7pPr marL="1542742" indent="0">
              <a:buNone/>
              <a:defRPr sz="506"/>
            </a:lvl7pPr>
            <a:lvl8pPr marL="1799866" indent="0">
              <a:buNone/>
              <a:defRPr sz="506"/>
            </a:lvl8pPr>
            <a:lvl9pPr marL="205698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0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6"/>
            <a:ext cx="4114800" cy="818623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21"/>
            <a:ext cx="4114800" cy="5943600"/>
          </a:xfrm>
        </p:spPr>
        <p:txBody>
          <a:bodyPr/>
          <a:lstStyle>
            <a:lvl1pPr marL="0" indent="0">
              <a:buNone/>
              <a:defRPr sz="1799"/>
            </a:lvl1pPr>
            <a:lvl2pPr marL="257124" indent="0">
              <a:buNone/>
              <a:defRPr sz="1575"/>
            </a:lvl2pPr>
            <a:lvl3pPr marL="514247" indent="0">
              <a:buNone/>
              <a:defRPr sz="1350"/>
            </a:lvl3pPr>
            <a:lvl4pPr marL="771371" indent="0">
              <a:buNone/>
              <a:defRPr sz="1125"/>
            </a:lvl4pPr>
            <a:lvl5pPr marL="1028495" indent="0">
              <a:buNone/>
              <a:defRPr sz="1125"/>
            </a:lvl5pPr>
            <a:lvl6pPr marL="1285619" indent="0">
              <a:buNone/>
              <a:defRPr sz="1125"/>
            </a:lvl6pPr>
            <a:lvl7pPr marL="1542742" indent="0">
              <a:buNone/>
              <a:defRPr sz="1125"/>
            </a:lvl7pPr>
            <a:lvl8pPr marL="1799866" indent="0">
              <a:buNone/>
              <a:defRPr sz="1125"/>
            </a:lvl8pPr>
            <a:lvl9pPr marL="205698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9"/>
            <a:ext cx="4114800" cy="1162579"/>
          </a:xfrm>
        </p:spPr>
        <p:txBody>
          <a:bodyPr/>
          <a:lstStyle>
            <a:lvl1pPr marL="0" indent="0">
              <a:buNone/>
              <a:defRPr sz="788"/>
            </a:lvl1pPr>
            <a:lvl2pPr marL="257124" indent="0">
              <a:buNone/>
              <a:defRPr sz="675"/>
            </a:lvl2pPr>
            <a:lvl3pPr marL="514247" indent="0">
              <a:buNone/>
              <a:defRPr sz="563"/>
            </a:lvl3pPr>
            <a:lvl4pPr marL="771371" indent="0">
              <a:buNone/>
              <a:defRPr sz="506"/>
            </a:lvl4pPr>
            <a:lvl5pPr marL="1028495" indent="0">
              <a:buNone/>
              <a:defRPr sz="506"/>
            </a:lvl5pPr>
            <a:lvl6pPr marL="1285619" indent="0">
              <a:buNone/>
              <a:defRPr sz="506"/>
            </a:lvl6pPr>
            <a:lvl7pPr marL="1542742" indent="0">
              <a:buNone/>
              <a:defRPr sz="506"/>
            </a:lvl7pPr>
            <a:lvl8pPr marL="1799866" indent="0">
              <a:buNone/>
              <a:defRPr sz="506"/>
            </a:lvl8pPr>
            <a:lvl9pPr marL="205698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B6FD7595-CD4C-4A2F-932A-CC8C6A4DD03C}" type="datetimeFigureOut">
              <a:rPr lang="en-AU" smtClean="0"/>
              <a:t>21/12/2023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9181404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9181404"/>
            <a:ext cx="1600200" cy="527403"/>
          </a:xfrm>
          <a:prstGeom prst="rect">
            <a:avLst/>
          </a:prstGeom>
        </p:spPr>
        <p:txBody>
          <a:bodyPr/>
          <a:lstStyle/>
          <a:p>
            <a:fld id="{D32F1ED9-C95C-4A8D-8CBD-F25149DE6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0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1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12"/>
            <a:ext cx="6172201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2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514247" rtl="0" eaLnBrk="1" latinLnBrk="0" hangingPunct="1">
        <a:spcBef>
          <a:spcPct val="0"/>
        </a:spcBef>
        <a:buNone/>
        <a:defRPr sz="24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2" indent="-192842" algn="l" defTabSz="514247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17826" indent="-160703" algn="l" defTabSz="514247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809" indent="-128562" algn="l" defTabSz="514247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9934" indent="-128562" algn="l" defTabSz="514247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057" indent="-128562" algn="l" defTabSz="514247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181" indent="-128562" algn="l" defTabSz="51424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05" indent="-128562" algn="l" defTabSz="51424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28" indent="-128562" algn="l" defTabSz="51424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52" indent="-128562" algn="l" defTabSz="51424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4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47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71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5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19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42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66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989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hyperlink" Target="http://resiliencefirstaid.co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irstaidandfire.com" TargetMode="External"/><Relationship Id="rId7" Type="http://schemas.openxmlformats.org/officeDocument/2006/relationships/hyperlink" Target="http://resiliencefirstaid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3A3EA30-425F-444D-91BD-BFD961A6D7C3}"/>
              </a:ext>
            </a:extLst>
          </p:cNvPr>
          <p:cNvSpPr/>
          <p:nvPr/>
        </p:nvSpPr>
        <p:spPr>
          <a:xfrm>
            <a:off x="-4781" y="-3885"/>
            <a:ext cx="6867562" cy="31053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F1BC6-E983-4D95-9D4F-32077E9CC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/>
          <a:stretch/>
        </p:blipFill>
        <p:spPr>
          <a:xfrm>
            <a:off x="0" y="0"/>
            <a:ext cx="6858000" cy="64197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2ED0FE1-2376-4667-8652-AE01F5115B2B}"/>
              </a:ext>
            </a:extLst>
          </p:cNvPr>
          <p:cNvSpPr/>
          <p:nvPr/>
        </p:nvSpPr>
        <p:spPr>
          <a:xfrm>
            <a:off x="0" y="3103416"/>
            <a:ext cx="6858000" cy="3316356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73277-13A4-4A60-8857-65134C1DB1D6}"/>
              </a:ext>
            </a:extLst>
          </p:cNvPr>
          <p:cNvSpPr/>
          <p:nvPr/>
        </p:nvSpPr>
        <p:spPr>
          <a:xfrm>
            <a:off x="1807392" y="5369670"/>
            <a:ext cx="4755080" cy="316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6588B1-7632-4953-A16C-62FBE1BACF53}"/>
              </a:ext>
            </a:extLst>
          </p:cNvPr>
          <p:cNvSpPr/>
          <p:nvPr/>
        </p:nvSpPr>
        <p:spPr>
          <a:xfrm>
            <a:off x="0" y="0"/>
            <a:ext cx="6858000" cy="3105359"/>
          </a:xfrm>
          <a:prstGeom prst="rect">
            <a:avLst/>
          </a:prstGeom>
          <a:solidFill>
            <a:schemeClr val="accent6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63396-008C-4018-A904-D76438BFF980}"/>
              </a:ext>
            </a:extLst>
          </p:cNvPr>
          <p:cNvSpPr txBox="1"/>
          <p:nvPr/>
        </p:nvSpPr>
        <p:spPr>
          <a:xfrm>
            <a:off x="392652" y="2024345"/>
            <a:ext cx="587945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2-Day </a:t>
            </a:r>
            <a:r>
              <a:rPr lang="en-AU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Resilience First Aid accredited </a:t>
            </a:r>
            <a:r>
              <a:rPr lang="en-A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mental health certification. </a:t>
            </a:r>
            <a:br>
              <a:rPr lang="en-A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A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Learn critical skills to proactively support mental health in others.</a:t>
            </a:r>
            <a:endParaRPr lang="en-GB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2089F-1752-47F2-9498-470A8A33B861}"/>
              </a:ext>
            </a:extLst>
          </p:cNvPr>
          <p:cNvSpPr txBox="1"/>
          <p:nvPr/>
        </p:nvSpPr>
        <p:spPr>
          <a:xfrm>
            <a:off x="2057461" y="5601503"/>
            <a:ext cx="3249450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2400" dirty="0">
                <a:latin typeface="Barlow Condensed SemiBold" panose="00000706000000000000" pitchFamily="2" charset="0"/>
                <a:ea typeface="Roboto Light" panose="02000000000000000000" pitchFamily="2" charset="0"/>
              </a:rPr>
              <a:t>WHY RESILIENCE FIRST AID?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324436-BC39-4F6C-955B-483F1E5B2A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3608550" y="3946070"/>
            <a:ext cx="3249450" cy="5864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AD3334D-DAEA-42BD-AD35-02BECA91E032}"/>
              </a:ext>
            </a:extLst>
          </p:cNvPr>
          <p:cNvSpPr txBox="1"/>
          <p:nvPr/>
        </p:nvSpPr>
        <p:spPr>
          <a:xfrm>
            <a:off x="637917" y="4405370"/>
            <a:ext cx="2637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For Individuals – Learn how to </a:t>
            </a:r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</a:rPr>
              <a:t>proactively support </a:t>
            </a:r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the mental health of others.</a:t>
            </a:r>
            <a:endParaRPr lang="en-A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CBB088-7C2A-48CC-BA94-E1931969DCE3}"/>
              </a:ext>
            </a:extLst>
          </p:cNvPr>
          <p:cNvSpPr txBox="1"/>
          <p:nvPr/>
        </p:nvSpPr>
        <p:spPr>
          <a:xfrm>
            <a:off x="3743926" y="4405370"/>
            <a:ext cx="247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For organisations – </a:t>
            </a:r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</a:rPr>
              <a:t>Protect </a:t>
            </a:r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the mental health of your staff.</a:t>
            </a:r>
            <a:endParaRPr lang="en-A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15B343-A3D1-441B-9BED-3357A15F81D3}"/>
              </a:ext>
            </a:extLst>
          </p:cNvPr>
          <p:cNvSpPr/>
          <p:nvPr/>
        </p:nvSpPr>
        <p:spPr>
          <a:xfrm>
            <a:off x="0" y="8684083"/>
            <a:ext cx="6867562" cy="122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4428A8-D6DF-4B02-BFD4-D605F43EAC1A}"/>
              </a:ext>
            </a:extLst>
          </p:cNvPr>
          <p:cNvSpPr txBox="1"/>
          <p:nvPr/>
        </p:nvSpPr>
        <p:spPr>
          <a:xfrm>
            <a:off x="4280339" y="6221681"/>
            <a:ext cx="2067441" cy="224676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Resilience First Aid (RFA) as a mental health certification teaches you </a:t>
            </a: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strength-based skills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to build resilience in others. You will learn how to spot signs of low resilience, learn language to talk proactively, and skills that build resilience.</a:t>
            </a:r>
          </a:p>
          <a:p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This is a new approach to put </a:t>
            </a: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trained mental health champions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in place who actively boost the resilience and mental health in their communities.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970FAD-94E1-4072-8190-277EB0F4BCD9}"/>
              </a:ext>
            </a:extLst>
          </p:cNvPr>
          <p:cNvSpPr txBox="1"/>
          <p:nvPr/>
        </p:nvSpPr>
        <p:spPr>
          <a:xfrm>
            <a:off x="2064633" y="6216309"/>
            <a:ext cx="2146670" cy="224676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9 out of 10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 of people can benefit from increasing resilience skills which protect against mental illness such as depression and anxiety. Throughout the pandemic, this need has only increased.</a:t>
            </a:r>
          </a:p>
          <a:p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This is why we need to take a </a:t>
            </a: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preventative approach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to mental health. Rather than waiting until people need professional treatment, we can start supporting each other to connect and build mental wellness proactively.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200BD05-090C-49C1-87C4-41DE48795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651" y="581236"/>
            <a:ext cx="3671347" cy="11376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4D73A4A-872D-4897-9AB6-DBE4F514B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2438" y="3525947"/>
            <a:ext cx="758673" cy="81794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8F16751-0825-4592-B941-97544EB8E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1030" y="3364970"/>
            <a:ext cx="937240" cy="1015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AB668-D894-30E3-3CE5-68580B0D3A22}"/>
              </a:ext>
            </a:extLst>
          </p:cNvPr>
          <p:cNvSpPr txBox="1"/>
          <p:nvPr/>
        </p:nvSpPr>
        <p:spPr>
          <a:xfrm>
            <a:off x="1701772" y="8842306"/>
            <a:ext cx="4090933" cy="43088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Barlow Condensed Light" panose="00000406000000000000" pitchFamily="2" charset="0"/>
                <a:ea typeface="Roboto Light" panose="02000000000000000000" pitchFamily="2" charset="0"/>
              </a:rPr>
              <a:t>GET CERTIFIED IN </a:t>
            </a:r>
            <a:r>
              <a:rPr lang="en-GB" sz="2200" dirty="0">
                <a:solidFill>
                  <a:schemeClr val="bg1"/>
                </a:solidFill>
                <a:latin typeface="Barlow Condensed SemiBold" panose="00000706000000000000" pitchFamily="2" charset="0"/>
                <a:ea typeface="Roboto Light" panose="02000000000000000000" pitchFamily="2" charset="0"/>
              </a:rPr>
              <a:t>RESILIENCE FIRST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8DA54-2B3A-77A7-E871-7F2D626C4BFB}"/>
              </a:ext>
            </a:extLst>
          </p:cNvPr>
          <p:cNvSpPr txBox="1"/>
          <p:nvPr/>
        </p:nvSpPr>
        <p:spPr>
          <a:xfrm>
            <a:off x="1708944" y="9215458"/>
            <a:ext cx="2967952" cy="4001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Join the movement for proactive mental health.</a:t>
            </a:r>
          </a:p>
          <a:p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 up now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24684A-2E1C-F47E-B103-1E7A17F7A2D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654116" y="9496532"/>
            <a:ext cx="1626223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E2E7DE-4046-959B-36FB-40CC91D167E3}"/>
              </a:ext>
            </a:extLst>
          </p:cNvPr>
          <p:cNvSpPr txBox="1"/>
          <p:nvPr/>
        </p:nvSpPr>
        <p:spPr>
          <a:xfrm>
            <a:off x="4280339" y="9373422"/>
            <a:ext cx="2300517" cy="24622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firstaidandfire.com/resiliencefirstaid</a:t>
            </a:r>
            <a:endParaRPr lang="en-GB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A695B5-837C-F545-174B-6B059FF541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00" y="8924377"/>
            <a:ext cx="1320293" cy="6634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5B32BB-AD85-EC18-0E8E-1DC08D635DC8}"/>
              </a:ext>
            </a:extLst>
          </p:cNvPr>
          <p:cNvSpPr/>
          <p:nvPr/>
        </p:nvSpPr>
        <p:spPr>
          <a:xfrm>
            <a:off x="0" y="3054773"/>
            <a:ext cx="5543550" cy="88872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D1CFD77-5514-8A66-A7C0-4D7D92D366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2172" y="683408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2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287975F-702A-45D2-B83B-1F1543877EEB}"/>
              </a:ext>
            </a:extLst>
          </p:cNvPr>
          <p:cNvSpPr/>
          <p:nvPr/>
        </p:nvSpPr>
        <p:spPr>
          <a:xfrm>
            <a:off x="3297006" y="1019289"/>
            <a:ext cx="3570555" cy="3056091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DA780F-2372-48AB-B30C-918C78779C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3608550" y="1146380"/>
            <a:ext cx="3249450" cy="58648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DB2C99-4F3C-4771-B441-1321D8F4F4CF}"/>
              </a:ext>
            </a:extLst>
          </p:cNvPr>
          <p:cNvSpPr/>
          <p:nvPr/>
        </p:nvSpPr>
        <p:spPr>
          <a:xfrm>
            <a:off x="0" y="1019290"/>
            <a:ext cx="3297007" cy="3056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D82F7-F695-42E6-A761-7D4929FF290C}"/>
              </a:ext>
            </a:extLst>
          </p:cNvPr>
          <p:cNvSpPr txBox="1"/>
          <p:nvPr/>
        </p:nvSpPr>
        <p:spPr>
          <a:xfrm>
            <a:off x="359165" y="6445647"/>
            <a:ext cx="29378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Barlow Condensed SemiBold" panose="00000706000000000000" pitchFamily="2" charset="0"/>
                <a:ea typeface="Roboto Light" panose="02000000000000000000" pitchFamily="2" charset="0"/>
              </a:rPr>
              <a:t>COURSE FORMAT</a:t>
            </a:r>
          </a:p>
          <a:p>
            <a:endParaRPr lang="en-GB" sz="10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Resilience First Aid</a:t>
            </a:r>
            <a:r>
              <a:rPr lang="en-GB" sz="1000" b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is a 2-day mental health certification course.</a:t>
            </a:r>
          </a:p>
          <a:p>
            <a:endParaRPr lang="en-GB" sz="10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Option 1: Blended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– 14 hours blended training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800" dirty="0">
                <a:latin typeface="Roboto Light" panose="02000000000000000000" pitchFamily="2" charset="0"/>
                <a:ea typeface="Roboto Light" panose="02000000000000000000" pitchFamily="2" charset="0"/>
              </a:rPr>
              <a:t>2 hours live video workshop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800" dirty="0">
                <a:latin typeface="Roboto Light" panose="02000000000000000000" pitchFamily="2" charset="0"/>
                <a:ea typeface="Roboto Light" panose="02000000000000000000" pitchFamily="2" charset="0"/>
              </a:rPr>
              <a:t>10 hours self-paced (14 days to complete)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800" dirty="0">
                <a:latin typeface="Roboto Light" panose="02000000000000000000" pitchFamily="2" charset="0"/>
                <a:ea typeface="Roboto Light" panose="02000000000000000000" pitchFamily="2" charset="0"/>
              </a:rPr>
              <a:t>2 hour live video workshop closing session</a:t>
            </a:r>
          </a:p>
          <a:p>
            <a:endParaRPr lang="en-GB" sz="10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Option 2: Fully Live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– Two days of fully live facilitated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2303B-AB01-4247-9F8C-4A47ED0A3493}"/>
              </a:ext>
            </a:extLst>
          </p:cNvPr>
          <p:cNvSpPr txBox="1"/>
          <p:nvPr/>
        </p:nvSpPr>
        <p:spPr>
          <a:xfrm>
            <a:off x="363843" y="4178393"/>
            <a:ext cx="304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arlow Condensed SemiBold" panose="00000706000000000000" pitchFamily="2" charset="0"/>
                <a:ea typeface="Roboto Light" panose="02000000000000000000" pitchFamily="2" charset="0"/>
              </a:rPr>
              <a:t>COURSE OUTCOME</a:t>
            </a:r>
          </a:p>
          <a:p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On completion of the course, you will:</a:t>
            </a:r>
          </a:p>
          <a:p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Be Certified for 3 years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as a Resilience First Aid Responder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Be able to apply the concepts of preventative mental health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Know how to use the 6 domains of resilience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Be able to spot early on when support is needed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Be able to apply an effective responder protocol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03E7C-5344-44FA-A5EA-3F40B78855BB}"/>
              </a:ext>
            </a:extLst>
          </p:cNvPr>
          <p:cNvSpPr txBox="1"/>
          <p:nvPr/>
        </p:nvSpPr>
        <p:spPr>
          <a:xfrm>
            <a:off x="3561792" y="1195624"/>
            <a:ext cx="30006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arlow Condensed SemiBold" panose="00000706000000000000" pitchFamily="2" charset="0"/>
                <a:ea typeface="Roboto Light" panose="02000000000000000000" pitchFamily="2" charset="0"/>
              </a:rPr>
              <a:t>IDEAL CANDIDATES</a:t>
            </a:r>
          </a:p>
          <a:p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Individuals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 who wants to be a positive influence in the lives of those around them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Organisations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 looking to provide the best training to their people to build a culture of proactive care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Occupational Health &amp; Safety departments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looking for better ways to reduce risk and promote a healthier workforce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Managers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 looking to support staff mental health and create a culture of resilience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Colleagues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 looking to make a positive impact in their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999E7-3504-4074-8E77-3127446AA77E}"/>
              </a:ext>
            </a:extLst>
          </p:cNvPr>
          <p:cNvSpPr txBox="1"/>
          <p:nvPr/>
        </p:nvSpPr>
        <p:spPr>
          <a:xfrm>
            <a:off x="3560994" y="4220079"/>
            <a:ext cx="291368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Barlow Condensed SemiBold" panose="00000706000000000000" pitchFamily="2" charset="0"/>
                <a:ea typeface="Roboto Light" panose="02000000000000000000" pitchFamily="2" charset="0"/>
              </a:rPr>
              <a:t>WHAT'S INCLUDED</a:t>
            </a:r>
          </a:p>
          <a:p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RFA is a high-impact course that teaches you practical skills alongside the latest neuroscience of preventative mental health. As part of completing the certification, you will receive:</a:t>
            </a:r>
          </a:p>
          <a:p>
            <a:endParaRPr lang="en-GB" sz="1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14 hours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interactive training on preventative mental health skills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14 hours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Continuing Education Credits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12 months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access to the Driven Resilience Training programs with full mental health and resilience training courses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Resilience First Aid kit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including physical resources to facilitate conversations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</a:rPr>
              <a:t>Community access </a:t>
            </a:r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to connect with other responders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78CB58-E637-4D95-84C3-F7E162C4CF07}"/>
              </a:ext>
            </a:extLst>
          </p:cNvPr>
          <p:cNvSpPr/>
          <p:nvPr/>
        </p:nvSpPr>
        <p:spPr>
          <a:xfrm>
            <a:off x="0" y="8684083"/>
            <a:ext cx="6867562" cy="122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831FE-5FEB-4CDA-851F-214E6C40A0B6}"/>
              </a:ext>
            </a:extLst>
          </p:cNvPr>
          <p:cNvSpPr txBox="1"/>
          <p:nvPr/>
        </p:nvSpPr>
        <p:spPr>
          <a:xfrm>
            <a:off x="363843" y="1195624"/>
            <a:ext cx="271802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Barlow Condensed SemiBold" panose="00000706000000000000" pitchFamily="2" charset="0"/>
                <a:ea typeface="Roboto Light" panose="02000000000000000000" pitchFamily="2" charset="0"/>
              </a:rPr>
              <a:t>LEARN ABOUT</a:t>
            </a:r>
          </a:p>
          <a:p>
            <a:endParaRPr lang="en-GB" sz="1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How to </a:t>
            </a:r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proactively</a:t>
            </a: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build mental wellness in others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How to support others through </a:t>
            </a:r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six resilience domains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Language</a:t>
            </a: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to talk proactively about mental health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Respond</a:t>
            </a: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when someone is struggling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Use a </a:t>
            </a:r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strength-based</a:t>
            </a: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model to become a source of hope and optimism</a:t>
            </a:r>
          </a:p>
          <a:p>
            <a:pPr marL="87313" indent="-8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How to </a:t>
            </a:r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connect meaningfully </a:t>
            </a:r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to support those around you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8FF144-3186-4F63-8F08-4377023B9409}"/>
              </a:ext>
            </a:extLst>
          </p:cNvPr>
          <p:cNvSpPr txBox="1"/>
          <p:nvPr/>
        </p:nvSpPr>
        <p:spPr>
          <a:xfrm>
            <a:off x="3847253" y="7665866"/>
            <a:ext cx="245829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Course fee: AU$575</a:t>
            </a:r>
          </a:p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Group discounts available</a:t>
            </a:r>
          </a:p>
          <a:p>
            <a:r>
              <a:rPr lang="en-GB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Get in touch – </a:t>
            </a:r>
            <a:r>
              <a:rPr lang="en-GB" sz="1000" b="1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info@firstaidandfire.com</a:t>
            </a:r>
            <a:endParaRPr lang="en-GB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2A356-D359-4C69-9F5E-796DF5EFD393}"/>
              </a:ext>
            </a:extLst>
          </p:cNvPr>
          <p:cNvSpPr/>
          <p:nvPr/>
        </p:nvSpPr>
        <p:spPr>
          <a:xfrm>
            <a:off x="3684693" y="7525172"/>
            <a:ext cx="2722880" cy="9825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38566A-03D7-4F4F-90BE-CD47DA996FFA}"/>
              </a:ext>
            </a:extLst>
          </p:cNvPr>
          <p:cNvSpPr/>
          <p:nvPr/>
        </p:nvSpPr>
        <p:spPr>
          <a:xfrm>
            <a:off x="0" y="0"/>
            <a:ext cx="6867561" cy="1019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49104D5-EDF4-47A8-B6EE-2AB4D2A21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165" y="238861"/>
            <a:ext cx="1756636" cy="544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C9014-1B83-D60A-1421-29D92ADD2F70}"/>
              </a:ext>
            </a:extLst>
          </p:cNvPr>
          <p:cNvSpPr txBox="1"/>
          <p:nvPr/>
        </p:nvSpPr>
        <p:spPr>
          <a:xfrm>
            <a:off x="1701772" y="8842306"/>
            <a:ext cx="4090933" cy="43088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Barlow Condensed Light" panose="00000406000000000000" pitchFamily="2" charset="0"/>
                <a:ea typeface="Roboto Light" panose="02000000000000000000" pitchFamily="2" charset="0"/>
              </a:rPr>
              <a:t>GET CERTIFIED IN </a:t>
            </a:r>
            <a:r>
              <a:rPr lang="en-GB" sz="2200" dirty="0">
                <a:solidFill>
                  <a:schemeClr val="bg1"/>
                </a:solidFill>
                <a:latin typeface="Barlow Condensed SemiBold" panose="00000706000000000000" pitchFamily="2" charset="0"/>
                <a:ea typeface="Roboto Light" panose="02000000000000000000" pitchFamily="2" charset="0"/>
              </a:rPr>
              <a:t>RESILIENCE FIRST AID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35C60-6441-5321-4AFA-12DC8E2BD980}"/>
              </a:ext>
            </a:extLst>
          </p:cNvPr>
          <p:cNvSpPr txBox="1"/>
          <p:nvPr/>
        </p:nvSpPr>
        <p:spPr>
          <a:xfrm>
            <a:off x="1708944" y="9215458"/>
            <a:ext cx="2967952" cy="4001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Join the movement for proactive mental health.</a:t>
            </a:r>
          </a:p>
          <a:p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 up now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770878-E3B6-0E7A-CC35-839240E3208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54116" y="9496532"/>
            <a:ext cx="1626223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3307D9-A31D-449E-E26D-24471C03C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00" y="8924377"/>
            <a:ext cx="1320293" cy="6634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1D248D-90D3-99A8-A581-C9CFF877F8C8}"/>
              </a:ext>
            </a:extLst>
          </p:cNvPr>
          <p:cNvSpPr txBox="1"/>
          <p:nvPr/>
        </p:nvSpPr>
        <p:spPr>
          <a:xfrm>
            <a:off x="3089834" y="424234"/>
            <a:ext cx="3317739" cy="43088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r"/>
            <a:r>
              <a:rPr lang="en-GB" sz="2200" dirty="0">
                <a:solidFill>
                  <a:schemeClr val="bg1"/>
                </a:solidFill>
                <a:latin typeface="Barlow Condensed Light" panose="00000406000000000000" pitchFamily="2" charset="0"/>
                <a:ea typeface="Roboto Light" panose="02000000000000000000" pitchFamily="2" charset="0"/>
              </a:rPr>
              <a:t>ACCREDITED TRAINING</a:t>
            </a:r>
            <a:endParaRPr lang="en-GB" sz="2200" dirty="0">
              <a:solidFill>
                <a:schemeClr val="bg1"/>
              </a:solidFill>
              <a:latin typeface="Barlow Condensed SemiBold" panose="00000706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E28307-0564-06A4-32C0-D097B6B5A28E}"/>
              </a:ext>
            </a:extLst>
          </p:cNvPr>
          <p:cNvCxnSpPr>
            <a:cxnSpLocks/>
          </p:cNvCxnSpPr>
          <p:nvPr/>
        </p:nvCxnSpPr>
        <p:spPr>
          <a:xfrm>
            <a:off x="2174700" y="742596"/>
            <a:ext cx="1987102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578AFF-865E-DFD4-9932-C6CDFB5DEE8D}"/>
              </a:ext>
            </a:extLst>
          </p:cNvPr>
          <p:cNvSpPr txBox="1"/>
          <p:nvPr/>
        </p:nvSpPr>
        <p:spPr>
          <a:xfrm>
            <a:off x="4280339" y="9373422"/>
            <a:ext cx="2300517" cy="24622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firstaidandfire.com/resiliencefirstaid</a:t>
            </a:r>
            <a:endParaRPr lang="en-GB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70899"/>
      </p:ext>
    </p:extLst>
  </p:cSld>
  <p:clrMapOvr>
    <a:masterClrMapping/>
  </p:clrMapOvr>
</p:sld>
</file>

<file path=ppt/theme/theme1.xml><?xml version="1.0" encoding="utf-8"?>
<a:theme xmlns:a="http://schemas.openxmlformats.org/drawingml/2006/main" name="Driven">
  <a:themeElements>
    <a:clrScheme name="Custom 1">
      <a:dk1>
        <a:sysClr val="windowText" lastClr="000000"/>
      </a:dk1>
      <a:lt1>
        <a:sysClr val="window" lastClr="FFFFFF"/>
      </a:lt1>
      <a:dk2>
        <a:srgbClr val="EF6100"/>
      </a:dk2>
      <a:lt2>
        <a:srgbClr val="EEECE1"/>
      </a:lt2>
      <a:accent1>
        <a:srgbClr val="FF9136"/>
      </a:accent1>
      <a:accent2>
        <a:srgbClr val="FF032B"/>
      </a:accent2>
      <a:accent3>
        <a:srgbClr val="00BFD8"/>
      </a:accent3>
      <a:accent4>
        <a:srgbClr val="005971"/>
      </a:accent4>
      <a:accent5>
        <a:srgbClr val="00323D"/>
      </a:accent5>
      <a:accent6>
        <a:srgbClr val="008EA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ven" id="{3765EFF9-EA98-4195-B7D7-905409708B77}" vid="{FFAACE31-CE69-4060-898E-2CF4E671AF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Driven</Template>
  <TotalTime>308</TotalTime>
  <Words>574</Words>
  <Application>Microsoft Macintosh PowerPoint</Application>
  <PresentationFormat>A4 Paper (210x297 mm)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Roboto Light</vt:lpstr>
      <vt:lpstr>Barlow Condensed Light</vt:lpstr>
      <vt:lpstr>Arial</vt:lpstr>
      <vt:lpstr>Roboto</vt:lpstr>
      <vt:lpstr>Arial Narrow</vt:lpstr>
      <vt:lpstr>Barlow Condensed SemiBold</vt:lpstr>
      <vt:lpstr>Calibri</vt:lpstr>
      <vt:lpstr>Driven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</dc:creator>
  <cp:lastModifiedBy>Tony Holt</cp:lastModifiedBy>
  <cp:revision>23</cp:revision>
  <dcterms:created xsi:type="dcterms:W3CDTF">2021-08-16T05:08:20Z</dcterms:created>
  <dcterms:modified xsi:type="dcterms:W3CDTF">2023-12-20T21:51:37Z</dcterms:modified>
</cp:coreProperties>
</file>